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8" r:id="rId2"/>
    <p:sldId id="515" r:id="rId3"/>
    <p:sldId id="338" r:id="rId4"/>
    <p:sldId id="337" r:id="rId5"/>
    <p:sldId id="421" r:id="rId6"/>
    <p:sldId id="351" r:id="rId7"/>
    <p:sldId id="391" r:id="rId8"/>
    <p:sldId id="390" r:id="rId9"/>
    <p:sldId id="392" r:id="rId10"/>
    <p:sldId id="352" r:id="rId11"/>
    <p:sldId id="367" r:id="rId12"/>
    <p:sldId id="467" r:id="rId13"/>
    <p:sldId id="455" r:id="rId14"/>
    <p:sldId id="468" r:id="rId15"/>
    <p:sldId id="490" r:id="rId16"/>
    <p:sldId id="491" r:id="rId17"/>
    <p:sldId id="512" r:id="rId18"/>
    <p:sldId id="513" r:id="rId19"/>
    <p:sldId id="483" r:id="rId20"/>
    <p:sldId id="484" r:id="rId21"/>
    <p:sldId id="492" r:id="rId22"/>
    <p:sldId id="493" r:id="rId23"/>
    <p:sldId id="494" r:id="rId24"/>
    <p:sldId id="495" r:id="rId25"/>
    <p:sldId id="504" r:id="rId26"/>
    <p:sldId id="505" r:id="rId27"/>
    <p:sldId id="506" r:id="rId28"/>
    <p:sldId id="507" r:id="rId29"/>
    <p:sldId id="508" r:id="rId30"/>
    <p:sldId id="482" r:id="rId31"/>
    <p:sldId id="496" r:id="rId32"/>
    <p:sldId id="502" r:id="rId33"/>
    <p:sldId id="498" r:id="rId34"/>
    <p:sldId id="503" r:id="rId35"/>
    <p:sldId id="500" r:id="rId36"/>
    <p:sldId id="511" r:id="rId37"/>
    <p:sldId id="501" r:id="rId38"/>
    <p:sldId id="377" r:id="rId39"/>
    <p:sldId id="393" r:id="rId40"/>
    <p:sldId id="516" r:id="rId41"/>
    <p:sldId id="514" r:id="rId42"/>
    <p:sldId id="378" r:id="rId43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FF"/>
    <a:srgbClr val="1D13E5"/>
    <a:srgbClr val="25D329"/>
    <a:srgbClr val="08F050"/>
    <a:srgbClr val="FF0066"/>
    <a:srgbClr val="66928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0"/>
    <p:restoredTop sz="90412"/>
  </p:normalViewPr>
  <p:slideViewPr>
    <p:cSldViewPr showGuides="1">
      <p:cViewPr varScale="1">
        <p:scale>
          <a:sx n="78" d="100"/>
          <a:sy n="78" d="100"/>
        </p:scale>
        <p:origin x="1450" y="62"/>
      </p:cViewPr>
      <p:guideLst>
        <p:guide orient="horz" pos="2160"/>
        <p:guide pos="2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F6497B1-3FD3-49DE-B070-2CCA73351ED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8106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t>1</a:t>
            </a:fld>
            <a:endParaRPr lang="zh-CN" altLang="en-US" dirty="0"/>
          </a:p>
        </p:txBody>
      </p:sp>
      <p:sp>
        <p:nvSpPr>
          <p:cNvPr id="61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377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9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61A4B-883D-4A64-BC56-39AFF06520F9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5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2B6EB6-2388-425C-88ED-B4555C3E3ECE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173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6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7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Line 8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116013" y="6237288"/>
            <a:ext cx="741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900113" y="6381750"/>
            <a:ext cx="7704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1116013" y="896938"/>
            <a:ext cx="1727200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2843213" y="896938"/>
            <a:ext cx="1728787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4572000" y="896938"/>
            <a:ext cx="1728788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6300788" y="896938"/>
            <a:ext cx="1727200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1116013" y="2584450"/>
            <a:ext cx="1727200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2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2843213" y="2584450"/>
            <a:ext cx="1728787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3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4572000" y="2584450"/>
            <a:ext cx="1728788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4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6300788" y="2584450"/>
            <a:ext cx="1727200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5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1116013" y="4273550"/>
            <a:ext cx="1727200" cy="168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6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2843213" y="4273550"/>
            <a:ext cx="1728787" cy="168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7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4572000" y="4273550"/>
            <a:ext cx="1728788" cy="168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8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6300788" y="4273550"/>
            <a:ext cx="1727200" cy="1687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矩形 18"/>
          <p:cNvSpPr/>
          <p:nvPr/>
        </p:nvSpPr>
        <p:spPr>
          <a:xfrm>
            <a:off x="755650" y="896938"/>
            <a:ext cx="7704138" cy="51958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8625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单击此处编辑母版文本样式</a:t>
            </a:r>
          </a:p>
          <a:p>
            <a:pPr lvl="1"/>
            <a:r>
              <a:rPr lang="en-US" altLang="zh-CN" dirty="0"/>
              <a:t>第二级</a:t>
            </a:r>
          </a:p>
          <a:p>
            <a:pPr lvl="2"/>
            <a:r>
              <a:rPr lang="en-US" altLang="zh-CN" dirty="0"/>
              <a:t>第三级</a:t>
            </a:r>
          </a:p>
          <a:p>
            <a:pPr lvl="3"/>
            <a:r>
              <a:rPr lang="en-US" altLang="zh-CN" dirty="0"/>
              <a:t>第四级</a:t>
            </a:r>
          </a:p>
          <a:p>
            <a:pPr lvl="4"/>
            <a:r>
              <a:rPr lang="en-US" altLang="zh-CN" dirty="0"/>
              <a:t>第五级</a:t>
            </a:r>
          </a:p>
        </p:txBody>
      </p:sp>
      <p:sp>
        <p:nvSpPr>
          <p:cNvPr id="1028" name="Freeform 7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900113" y="6381750"/>
            <a:ext cx="7704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复旦大学电子系统导论课程讲义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latin typeface="+mj-lt"/>
                <a:ea typeface="+mj-ea"/>
                <a:cs typeface="+mj-cs"/>
              </a:rPr>
              <a:t>信号分析与处理</a:t>
            </a:r>
            <a:br>
              <a:rPr lang="en-US" altLang="zh-CN" dirty="0">
                <a:latin typeface="+mj-lt"/>
                <a:ea typeface="+mj-ea"/>
                <a:cs typeface="+mj-cs"/>
              </a:rPr>
            </a:br>
            <a:r>
              <a:rPr lang="en-US" altLang="zh-CN" dirty="0">
                <a:latin typeface="+mj-lt"/>
                <a:ea typeface="+mj-ea"/>
                <a:cs typeface="+mj-cs"/>
              </a:rPr>
              <a:t>	</a:t>
            </a:r>
            <a:endParaRPr lang="en-US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buSzPct val="65000"/>
              <a:buFont typeface="Wingdings" panose="05000000000000000000" pitchFamily="2" charset="2"/>
            </a:pPr>
            <a:fld id="{BB962C8B-B14F-4D97-AF65-F5344CB8AC3E}" type="datetime1">
              <a:rPr lang="zh-CN" altLang="en-US" dirty="0">
                <a:latin typeface="+mn-lt"/>
                <a:ea typeface="+mn-ea"/>
                <a:cs typeface="+mn-cs"/>
              </a:rPr>
              <a:t>2020/5/30</a:t>
            </a:fld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1530" y="1125855"/>
            <a:ext cx="752157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此函数对有限长实信号做快速傅立叶变换，得到</a:t>
            </a:r>
            <a:r>
              <a:rPr lang="en-US" altLang="zh-CN" sz="2000" dirty="0" err="1">
                <a:sym typeface="+mn-ea"/>
              </a:rPr>
              <a:t>fft_size</a:t>
            </a:r>
            <a:r>
              <a:rPr lang="en-US" altLang="zh-CN" sz="2000" dirty="0">
                <a:sym typeface="+mn-ea"/>
              </a:rPr>
              <a:t>/2+1</a:t>
            </a:r>
            <a:r>
              <a:rPr lang="zh-CN" altLang="en-US" sz="2000" dirty="0">
                <a:sym typeface="+mn-ea"/>
              </a:rPr>
              <a:t>个复数，其中</a:t>
            </a:r>
            <a:r>
              <a:rPr lang="en-US" altLang="zh-CN" sz="2000" dirty="0" err="1">
                <a:sym typeface="+mn-ea"/>
              </a:rPr>
              <a:t>y_fft</a:t>
            </a:r>
            <a:r>
              <a:rPr lang="en-US" altLang="zh-CN" sz="2000" dirty="0">
                <a:sym typeface="+mn-ea"/>
              </a:rPr>
              <a:t>[0]</a:t>
            </a:r>
            <a:r>
              <a:rPr lang="zh-CN" altLang="en-US" sz="2000" dirty="0">
                <a:sym typeface="+mn-ea"/>
              </a:rPr>
              <a:t>是直流分量，</a:t>
            </a:r>
            <a:r>
              <a:rPr lang="en-US" altLang="zh-CN" sz="2000" dirty="0" err="1">
                <a:sym typeface="+mn-ea"/>
              </a:rPr>
              <a:t>y_fft</a:t>
            </a:r>
            <a:r>
              <a:rPr lang="en-US" altLang="zh-CN" sz="2000" dirty="0">
                <a:sym typeface="+mn-ea"/>
              </a:rPr>
              <a:t>[1]</a:t>
            </a:r>
            <a:r>
              <a:rPr lang="zh-CN" altLang="en-US" sz="2000" dirty="0">
                <a:sym typeface="+mn-ea"/>
              </a:rPr>
              <a:t>到</a:t>
            </a:r>
            <a:r>
              <a:rPr lang="en-US" altLang="zh-CN" sz="2000" dirty="0" err="1">
                <a:sym typeface="+mn-ea"/>
              </a:rPr>
              <a:t>y_fft</a:t>
            </a:r>
            <a:r>
              <a:rPr lang="en-US" altLang="zh-CN" sz="2000" dirty="0">
                <a:sym typeface="+mn-ea"/>
              </a:rPr>
              <a:t>[</a:t>
            </a:r>
            <a:r>
              <a:rPr lang="en-US" altLang="zh-CN" sz="2000" dirty="0" err="1">
                <a:sym typeface="+mn-ea"/>
              </a:rPr>
              <a:t>fft_size</a:t>
            </a:r>
            <a:r>
              <a:rPr lang="en-US" altLang="zh-CN" sz="2000" dirty="0">
                <a:sym typeface="+mn-ea"/>
              </a:rPr>
              <a:t>/2]</a:t>
            </a:r>
            <a:r>
              <a:rPr lang="zh-CN" altLang="en-US" sz="2000" dirty="0">
                <a:sym typeface="+mn-ea"/>
              </a:rPr>
              <a:t>是正频率分量，实信号的负频率分量是正频率分量的共轭复数，不必单独列出。</a:t>
            </a:r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只绘制幅度谱</a:t>
            </a:r>
          </a:p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计算频谱上每一点的真实频率</a:t>
            </a:r>
          </a:p>
          <a:p>
            <a:r>
              <a:rPr lang="zh-CN" altLang="en-US" sz="2000" dirty="0"/>
              <a:t>详见</a:t>
            </a:r>
            <a:r>
              <a:rPr lang="en-US" altLang="zh-CN" sz="2000" dirty="0"/>
              <a:t>fft.py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" y="3154680"/>
            <a:ext cx="3321050" cy="306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45" y="1297305"/>
            <a:ext cx="3989705" cy="3600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F47071-C879-43DA-AB98-B6438EDBA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38" y="4036396"/>
            <a:ext cx="7848872" cy="3385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过采样（信号频率为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250Hz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3" name="图片 2" descr="25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1481455"/>
            <a:ext cx="724090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过采样（信号频率为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1kHz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2" name="图片 1" descr="100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" y="1434465"/>
            <a:ext cx="7315835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欠采样（信号频率为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2kHz)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3" name="图片 2" descr="200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47165"/>
            <a:ext cx="7296150" cy="4574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欠采样（信号频率为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3.5kHz)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2" name="图片 1" descr="350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55" y="1458595"/>
            <a:ext cx="7277100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对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方波采样：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4" name="图片 3" descr="100HzSqua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468120"/>
            <a:ext cx="7262495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对白噪声采样：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3" name="图片 2" descr="Noise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442720"/>
            <a:ext cx="7303135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模拟量与数字量</a:t>
            </a:r>
          </a:p>
        </p:txBody>
      </p:sp>
      <p:pic>
        <p:nvPicPr>
          <p:cNvPr id="1734661" name="Picture 5" descr="计算机模数接口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84288"/>
            <a:ext cx="8229600" cy="4830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92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711" name="Picture 7" descr="DAC结构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260725"/>
            <a:ext cx="7869238" cy="290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36712" name="Picture 8" descr="DAC的输入输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/>
          <a:stretch>
            <a:fillRect/>
          </a:stretch>
        </p:blipFill>
        <p:spPr bwMode="auto">
          <a:xfrm>
            <a:off x="4787900" y="404813"/>
            <a:ext cx="37719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数模转换器</a:t>
            </a:r>
            <a:r>
              <a:rPr lang="en-US" altLang="zh-CN"/>
              <a:t>DAC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3970338" cy="2354262"/>
          </a:xfrm>
        </p:spPr>
        <p:txBody>
          <a:bodyPr/>
          <a:lstStyle/>
          <a:p>
            <a:r>
              <a:rPr lang="zh-CN" altLang="en-US" sz="2200"/>
              <a:t>输入：数字量</a:t>
            </a:r>
            <a:r>
              <a:rPr lang="en-US" altLang="zh-CN" sz="2200"/>
              <a:t>D</a:t>
            </a:r>
            <a:r>
              <a:rPr lang="zh-CN" altLang="en-US" sz="2200"/>
              <a:t>和模拟基准电压</a:t>
            </a:r>
            <a:r>
              <a:rPr lang="en-US" altLang="zh-CN" sz="2200"/>
              <a:t>V</a:t>
            </a:r>
            <a:r>
              <a:rPr lang="en-US" altLang="zh-CN" sz="2200" baseline="-25000"/>
              <a:t>R</a:t>
            </a:r>
          </a:p>
          <a:p>
            <a:r>
              <a:rPr lang="zh-CN" altLang="en-US" sz="2200"/>
              <a:t>输出：模拟量</a:t>
            </a:r>
            <a:r>
              <a:rPr lang="en-US" altLang="zh-CN" sz="2200"/>
              <a:t>V</a:t>
            </a:r>
            <a:r>
              <a:rPr lang="en-US" altLang="zh-CN" sz="2200" baseline="-25000"/>
              <a:t>A</a:t>
            </a:r>
            <a:r>
              <a:rPr lang="zh-CN" altLang="en-US" sz="2200"/>
              <a:t>或</a:t>
            </a:r>
            <a:r>
              <a:rPr lang="en-US" altLang="zh-CN" sz="2200"/>
              <a:t>I</a:t>
            </a:r>
            <a:r>
              <a:rPr lang="en-US" altLang="zh-CN" sz="2200" baseline="-25000"/>
              <a:t>A</a:t>
            </a:r>
            <a:endParaRPr lang="en-US" altLang="zh-CN" sz="2200"/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baseline="-25000"/>
          </a:p>
        </p:txBody>
      </p:sp>
    </p:spTree>
    <p:extLst>
      <p:ext uri="{BB962C8B-B14F-4D97-AF65-F5344CB8AC3E}">
        <p14:creationId xmlns:p14="http://schemas.microsoft.com/office/powerpoint/2010/main" val="190317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405" y="981075"/>
            <a:ext cx="4660265" cy="5256530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LC5620是美国德州仪器（TI）公司生产的8位带有高阻抗缓冲输入的4通道D/A转换芯片。可产生单调的、1到2倍于基准电压和接地电压差值的输出。通常情况下TLC5620的供电电压为5V，器件内部集成上电复位功能。通过CLK、DATA、LOAD和LDAC四根控制线可实现对该芯片的控制。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85" y="1929130"/>
            <a:ext cx="279971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了解频谱分析、采样定理（混叠）和滤波的基本概念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掌握离散傅立叶变换的编程实现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掌握</a:t>
            </a:r>
            <a:r>
              <a:rPr lang="en-US" altLang="zh-CN" sz="2400" dirty="0"/>
              <a:t>TLC5620</a:t>
            </a:r>
            <a:r>
              <a:rPr lang="zh-CN" altLang="en-US" sz="2400" dirty="0"/>
              <a:t>的使用方法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3495656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1.GND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：输入工作电压地端。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2~5.REFA~REFD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个参考电压输入端。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6.DATA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：串行数据输入端，时钟下降沿数据被读入。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7.CLK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：时钟信号输入端。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8.LOAD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：数据装载控制端。当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为低电平时，在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LOAD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信号下降沿，将输入的数据锁入输出门，并立即产生模拟电压输出。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9~12.DACD~DACA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个模拟电压输出端。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13.LDAC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：装载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控制端。当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为高电平时，有数字信号输入时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输出不会被更新。只有当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由高电平下降为低电平时才会更新模拟输出。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14.VDD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：输入工作电压正端。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各通道输出电压表达式：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其中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REF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是参考电压，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RNG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是串行控制字内的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或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CODE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是数字信号输入，范围是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0~255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串行控制字内的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A1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A0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用于选通通道：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765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2055495"/>
            <a:ext cx="7177405" cy="615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Picture 6"/>
          <p:cNvPicPr>
            <a:picLocks noGrp="1" noChangeAspect="1"/>
          </p:cNvPicPr>
          <p:nvPr/>
        </p:nvPicPr>
        <p:blipFill>
          <a:blip r:embed="rId3"/>
          <a:srcRect l="1852"/>
          <a:stretch>
            <a:fillRect/>
          </a:stretch>
        </p:blipFill>
        <p:spPr>
          <a:xfrm>
            <a:off x="1996440" y="4036060"/>
            <a:ext cx="4716145" cy="1980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工作时序：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当LOAD为高电平、LDAC为低电平时，串行数据在CLK每一个下降沿由时钟同步送入DATA端口。一旦8位数据位都送入，LOAD变为低脉冲电平，以便把数据锁存至串行数据寄存器中。由于LDAC为低电平，锁存在串行数据寄存器中的数据自动锁存至所选择的DAC中，更新DAC输出。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969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962150"/>
            <a:ext cx="6731000" cy="2187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85" y="3057525"/>
            <a:ext cx="3792220" cy="1259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66285" y="1125855"/>
            <a:ext cx="379222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</a:t>
            </a:r>
            <a:r>
              <a:rPr lang="en-US" altLang="zh-CN" sz="2000" dirty="0"/>
              <a:t>Pin37</a:t>
            </a:r>
            <a:r>
              <a:rPr lang="zh-CN" altLang="en-US" sz="2000" dirty="0"/>
              <a:t>，</a:t>
            </a:r>
            <a:r>
              <a:rPr lang="en-US" altLang="zh-CN" sz="2000" dirty="0"/>
              <a:t>Pin38</a:t>
            </a:r>
            <a:r>
              <a:rPr lang="zh-CN" altLang="en-US" sz="2000" dirty="0"/>
              <a:t>，</a:t>
            </a:r>
            <a:r>
              <a:rPr lang="en-US" altLang="zh-CN" sz="2000" dirty="0"/>
              <a:t>Pin40</a:t>
            </a:r>
            <a:r>
              <a:rPr lang="zh-CN" altLang="en-US" sz="2000" dirty="0"/>
              <a:t>分别控制</a:t>
            </a:r>
            <a:r>
              <a:rPr lang="en-US" altLang="zh-CN" sz="2000" dirty="0"/>
              <a:t>CLK</a:t>
            </a:r>
            <a:r>
              <a:rPr lang="zh-CN" altLang="en-US" sz="2000" dirty="0"/>
              <a:t>，</a:t>
            </a:r>
            <a:r>
              <a:rPr lang="en-US" altLang="zh-CN" sz="2000" dirty="0"/>
              <a:t>DATA</a:t>
            </a:r>
            <a:r>
              <a:rPr lang="zh-CN" altLang="en-US" sz="2000" dirty="0"/>
              <a:t>，</a:t>
            </a:r>
            <a:r>
              <a:rPr lang="en-US" altLang="zh-CN" sz="2000" dirty="0"/>
              <a:t>LOAD</a:t>
            </a:r>
            <a:r>
              <a:rPr lang="zh-CN" altLang="en-US" sz="2000" dirty="0"/>
              <a:t>引脚。</a:t>
            </a:r>
          </a:p>
          <a:p>
            <a:r>
              <a:rPr lang="zh-CN" altLang="en-US" sz="2000" dirty="0"/>
              <a:t>引脚</a:t>
            </a:r>
            <a:r>
              <a:rPr lang="en-US" altLang="zh-CN" sz="2000" dirty="0"/>
              <a:t>LDAC</a:t>
            </a:r>
            <a:r>
              <a:rPr lang="zh-CN" altLang="en-US" sz="2000" dirty="0"/>
              <a:t>接地。</a:t>
            </a:r>
          </a:p>
          <a:p>
            <a:r>
              <a:rPr lang="zh-CN" altLang="en-US" sz="2000" dirty="0"/>
              <a:t>电源电压</a:t>
            </a:r>
            <a:r>
              <a:rPr lang="en-US" altLang="zh-CN" sz="2000" dirty="0"/>
              <a:t>VDD</a:t>
            </a:r>
            <a:r>
              <a:rPr lang="zh-CN" altLang="en-US" sz="2000" dirty="0"/>
              <a:t>接</a:t>
            </a:r>
            <a:r>
              <a:rPr lang="en-US" altLang="zh-CN" sz="2000" dirty="0"/>
              <a:t>5V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令</a:t>
            </a:r>
            <a:r>
              <a:rPr lang="en-US" altLang="zh-CN" sz="2000" dirty="0"/>
              <a:t>A1A0=00</a:t>
            </a:r>
            <a:r>
              <a:rPr lang="zh-CN" altLang="en-US" sz="2000" dirty="0"/>
              <a:t>，选择</a:t>
            </a:r>
            <a:r>
              <a:rPr lang="en-US" altLang="zh-CN" sz="2000" dirty="0"/>
              <a:t>DACA</a:t>
            </a:r>
            <a:r>
              <a:rPr lang="zh-CN" altLang="en-US" sz="2000" dirty="0"/>
              <a:t>输出模拟信号。</a:t>
            </a:r>
          </a:p>
          <a:p>
            <a:endParaRPr lang="zh-CN" altLang="en-US" sz="2000" dirty="0"/>
          </a:p>
          <a:p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DAC_TLC5620.py</a:t>
            </a:r>
            <a:r>
              <a:rPr lang="zh-CN" altLang="en-US" sz="2000" dirty="0"/>
              <a:t>是使用</a:t>
            </a:r>
            <a:r>
              <a:rPr lang="en-US" altLang="zh-CN" sz="2000" dirty="0"/>
              <a:t>TLC5620</a:t>
            </a:r>
            <a:r>
              <a:rPr lang="zh-CN" altLang="en-US" sz="2000" dirty="0"/>
              <a:t>完成</a:t>
            </a:r>
            <a:r>
              <a:rPr lang="en-US" altLang="zh-CN" sz="2000" dirty="0"/>
              <a:t>DA</a:t>
            </a:r>
            <a:r>
              <a:rPr lang="zh-CN" altLang="en-US" sz="2000" dirty="0"/>
              <a:t>转换的函数。</a:t>
            </a:r>
          </a:p>
          <a:p>
            <a:r>
              <a:rPr lang="zh-CN" altLang="en-US" sz="2000" dirty="0"/>
              <a:t>详见</a:t>
            </a:r>
            <a:r>
              <a:rPr lang="en-US" altLang="zh-CN" sz="2000" dirty="0"/>
              <a:t>playback.py</a:t>
            </a:r>
            <a:r>
              <a:rPr lang="zh-CN" altLang="en-US" sz="2000" dirty="0"/>
              <a:t>和</a:t>
            </a:r>
            <a:r>
              <a:rPr lang="en-US" altLang="zh-CN" sz="2000" dirty="0"/>
              <a:t>DAC_TLC5620.py</a:t>
            </a:r>
            <a:r>
              <a:rPr lang="zh-CN" altLang="en-US" sz="2000" dirty="0"/>
              <a:t>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2EC7D40-9CBA-4CB6-9F64-1123C4FE03ED}"/>
              </a:ext>
            </a:extLst>
          </p:cNvPr>
          <p:cNvGrpSpPr/>
          <p:nvPr/>
        </p:nvGrpSpPr>
        <p:grpSpPr>
          <a:xfrm>
            <a:off x="457200" y="1125855"/>
            <a:ext cx="3901440" cy="4835525"/>
            <a:chOff x="457200" y="1125855"/>
            <a:chExt cx="3901440" cy="4835525"/>
          </a:xfrm>
        </p:grpSpPr>
        <p:pic>
          <p:nvPicPr>
            <p:cNvPr id="6" name="图片 5" descr="电路图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25855"/>
              <a:ext cx="3901440" cy="4835525"/>
            </a:xfrm>
            <a:prstGeom prst="rect">
              <a:avLst/>
            </a:prstGeom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4E5E228-519F-4DB6-A458-3CD86F3D1F85}"/>
                </a:ext>
              </a:extLst>
            </p:cNvPr>
            <p:cNvGrpSpPr/>
            <p:nvPr/>
          </p:nvGrpSpPr>
          <p:grpSpPr>
            <a:xfrm>
              <a:off x="2194210" y="5084073"/>
              <a:ext cx="1513693" cy="648072"/>
              <a:chOff x="2195736" y="5085184"/>
              <a:chExt cx="1512168" cy="64807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DBC1CB90-AF49-41D6-8B47-7A7E8E65C077}"/>
                  </a:ext>
                </a:extLst>
              </p:cNvPr>
              <p:cNvCxnSpPr/>
              <p:nvPr/>
            </p:nvCxnSpPr>
            <p:spPr>
              <a:xfrm>
                <a:off x="2195736" y="5085184"/>
                <a:ext cx="0" cy="648072"/>
              </a:xfrm>
              <a:prstGeom prst="line">
                <a:avLst/>
              </a:prstGeom>
              <a:ln w="41275"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C6A4CE5-60B4-4DF7-A3E3-8194E941F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5409220"/>
                <a:ext cx="0" cy="324036"/>
              </a:xfrm>
              <a:prstGeom prst="line">
                <a:avLst/>
              </a:prstGeom>
              <a:ln w="41275"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4ABC55C-BF6A-47C4-9CD8-95E1E61F9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5736" y="5729024"/>
                <a:ext cx="1512168" cy="0"/>
              </a:xfrm>
              <a:prstGeom prst="line">
                <a:avLst/>
              </a:prstGeom>
              <a:ln w="412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对正弦波进行实时回放（过采样）：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092347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1536065"/>
            <a:ext cx="5844540" cy="43840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对正弦波进行实时回放（过采样）：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3" name="图片 2" descr="微信图片_20171109234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45" y="1559560"/>
            <a:ext cx="5934075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对正弦波进行实时回放（欠采样）：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09234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1551940"/>
            <a:ext cx="5949950" cy="44627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对正弦波进行实时回放（欠采样）：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3" name="图片 2" descr="微信图片_20171109234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5" y="1533525"/>
            <a:ext cx="5960745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对方波进行实时回放：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09234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05" y="1529715"/>
            <a:ext cx="5965190" cy="4473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对白噪声进行实时回放：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10002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5" y="1579880"/>
            <a:ext cx="5899150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457200" y="1268730"/>
            <a:ext cx="8229600" cy="1624330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傅立叶级数</a:t>
            </a:r>
          </a:p>
          <a:p>
            <a:pPr lvl="1"/>
            <a:r>
              <a:rPr lang="zh-CN" altLang="en-US" dirty="0"/>
              <a:t>法国数学家傅立叶发现，任何周期函数都可以用正弦函数和余弦函数构成的无穷级数来表示。</a:t>
            </a:r>
          </a:p>
          <a:p>
            <a:pPr lvl="1"/>
            <a:r>
              <a:rPr lang="zh-CN" altLang="en-US" dirty="0"/>
              <a:t>从时域到频域：</a:t>
            </a:r>
          </a:p>
          <a:p>
            <a:pPr marL="344170" lvl="1" indent="0">
              <a:buNone/>
            </a:pPr>
            <a:endParaRPr lang="en-US" altLang="zh-CN" dirty="0"/>
          </a:p>
        </p:txBody>
      </p:sp>
      <p:sp>
        <p:nvSpPr>
          <p:cNvPr id="717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傅立叶分析</a:t>
            </a:r>
          </a:p>
        </p:txBody>
      </p:sp>
      <p:pic>
        <p:nvPicPr>
          <p:cNvPr id="2" name="图片 1" descr="Fourier_series_and_transfor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40" y="2893060"/>
            <a:ext cx="3830955" cy="30657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7250" y="1125855"/>
            <a:ext cx="760031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不妨假设下截止频率是</a:t>
            </a:r>
            <a:r>
              <a:rPr lang="en-US" altLang="zh-CN" sz="2000"/>
              <a:t>0Hz</a:t>
            </a:r>
            <a:r>
              <a:rPr lang="zh-CN" altLang="en-US" sz="2000"/>
              <a:t>，上截止频率是</a:t>
            </a:r>
            <a:r>
              <a:rPr lang="en-US" altLang="zh-CN" sz="2000"/>
              <a:t>500Hz</a:t>
            </a:r>
            <a:r>
              <a:rPr lang="zh-CN" altLang="en-US" sz="2000"/>
              <a:t>。</a:t>
            </a:r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函数</a:t>
            </a:r>
            <a:r>
              <a:rPr lang="en-US" altLang="zh-CN" sz="2000"/>
              <a:t>np.fft.fft(y)</a:t>
            </a:r>
            <a:r>
              <a:rPr lang="zh-CN" altLang="en-US" sz="2000"/>
              <a:t>对有限长信号</a:t>
            </a:r>
            <a:r>
              <a:rPr lang="en-US" altLang="zh-CN" sz="2000"/>
              <a:t>y</a:t>
            </a:r>
            <a:r>
              <a:rPr lang="zh-CN" altLang="en-US" sz="2000"/>
              <a:t>做</a:t>
            </a:r>
            <a:r>
              <a:rPr lang="en-US" altLang="zh-CN" sz="2000"/>
              <a:t>FFT</a:t>
            </a:r>
            <a:r>
              <a:rPr lang="zh-CN" altLang="en-US" sz="2000"/>
              <a:t>（快速傅立叶变换），得到</a:t>
            </a:r>
            <a:r>
              <a:rPr lang="en-US" altLang="zh-CN" sz="2000"/>
              <a:t>fft_size</a:t>
            </a:r>
            <a:r>
              <a:rPr lang="zh-CN" altLang="en-US" sz="2000"/>
              <a:t>个数据，其中</a:t>
            </a:r>
            <a:r>
              <a:rPr lang="en-US" altLang="zh-CN" sz="2000"/>
              <a:t>y_fft[0]</a:t>
            </a:r>
            <a:r>
              <a:rPr lang="zh-CN" altLang="en-US" sz="2000"/>
              <a:t>是直流分量，</a:t>
            </a:r>
            <a:r>
              <a:rPr lang="en-US" altLang="zh-CN" sz="2000"/>
              <a:t>y_fft[1]~y_fft[fft_size/2]</a:t>
            </a:r>
            <a:r>
              <a:rPr lang="zh-CN" altLang="en-US" sz="2000"/>
              <a:t>是正频率分量，</a:t>
            </a:r>
            <a:r>
              <a:rPr lang="en-US" altLang="zh-CN" sz="2000"/>
              <a:t>y_fft[fft_size/2+1]~y_fft[fft_size-1]</a:t>
            </a:r>
            <a:r>
              <a:rPr lang="zh-CN" altLang="en-US" sz="2000"/>
              <a:t>是负频率分量。</a:t>
            </a:r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函数</a:t>
            </a:r>
            <a:r>
              <a:rPr lang="en-US" altLang="zh-CN" sz="2000"/>
              <a:t>np.fft.ifft(smooth_fft)</a:t>
            </a:r>
            <a:r>
              <a:rPr lang="zh-CN" altLang="en-US" sz="2000"/>
              <a:t>对经过频域滤波的信号</a:t>
            </a:r>
            <a:r>
              <a:rPr lang="en-US" altLang="zh-CN" sz="2000"/>
              <a:t>smooth_fft</a:t>
            </a:r>
            <a:r>
              <a:rPr lang="zh-CN" altLang="en-US" sz="2000"/>
              <a:t>做傅里叶反变换。</a:t>
            </a:r>
          </a:p>
          <a:p>
            <a:r>
              <a:rPr lang="zh-CN" altLang="en-US" sz="2000"/>
              <a:t>详见</a:t>
            </a:r>
            <a:r>
              <a:rPr lang="en-US" altLang="zh-CN" sz="2000"/>
              <a:t>smoothing.py</a:t>
            </a:r>
            <a:r>
              <a:rPr lang="zh-CN" altLang="en-US" sz="200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25855"/>
            <a:ext cx="2103755" cy="1096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814955"/>
            <a:ext cx="3148330" cy="371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4364355"/>
            <a:ext cx="5510530" cy="3378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250Hz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2" name="图片 1" descr="250Hz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1475740"/>
            <a:ext cx="7250430" cy="4545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250Hz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3" name="图片 2" descr="微信图片_20171109234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90" y="1482090"/>
            <a:ext cx="6052820" cy="45396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1kHz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3" name="图片 2" descr="1000Hz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5" y="1459865"/>
            <a:ext cx="7275195" cy="45618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1kHz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4" name="图片 3" descr="微信图片_20171109234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442720"/>
            <a:ext cx="6104890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方波（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3" name="图片 2" descr="100HzSqua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1442720"/>
            <a:ext cx="7302500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方波（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2" name="图片 1" descr="微信图片_20171109234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95" y="1485265"/>
            <a:ext cx="6049010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白噪声（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2" name="图片 1" descr="Noise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461770"/>
            <a:ext cx="7272655" cy="45599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文件列表</a:t>
            </a:r>
          </a:p>
        </p:txBody>
      </p:sp>
      <p:sp>
        <p:nvSpPr>
          <p:cNvPr id="47107" name="内容占位符 1"/>
          <p:cNvSpPr>
            <a:spLocks noGrp="1"/>
          </p:cNvSpPr>
          <p:nvPr>
            <p:ph idx="1"/>
          </p:nvPr>
        </p:nvSpPr>
        <p:spPr>
          <a:xfrm>
            <a:off x="395288" y="1268413"/>
            <a:ext cx="7705725" cy="4608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   ADC0832.py——AD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转换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   fft.py——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对采集到的数字信号做快速傅立叶变换并显示频谱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   DAC_TLC5620.py——DA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转换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   playback.py——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信号回放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   smoothing.py——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频域滤波并回放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AutoNum type="arabicPeriod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8131" name="内容占位符 1"/>
          <p:cNvSpPr>
            <a:spLocks noGrp="1"/>
          </p:cNvSpPr>
          <p:nvPr>
            <p:ph idx="1"/>
          </p:nvPr>
        </p:nvSpPr>
        <p:spPr>
          <a:xfrm>
            <a:off x="395288" y="1268413"/>
            <a:ext cx="7705725" cy="4608512"/>
          </a:xfrm>
        </p:spPr>
        <p:txBody>
          <a:bodyPr vert="horz" wrap="square" lIns="91440" tIns="45720" rIns="91440" bIns="4572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1. TLC5620 Datasheet</a:t>
            </a:r>
            <a:endParaRPr lang="en-US" altLang="zh-CN" sz="1400" u="sng" dirty="0">
              <a:solidFill>
                <a:schemeClr val="tx2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>
                <a:sym typeface="+mn-ea"/>
              </a:rPr>
              <a:t>频域信号处理</a:t>
            </a:r>
            <a:r>
              <a:rPr lang="en-US" altLang="zh-CN" sz="1400" dirty="0">
                <a:sym typeface="+mn-ea"/>
              </a:rPr>
              <a:t>——</a:t>
            </a:r>
            <a:r>
              <a:rPr lang="zh-CN" altLang="en-US" sz="1400" dirty="0">
                <a:sym typeface="+mn-ea"/>
              </a:rPr>
              <a:t>用</a:t>
            </a:r>
            <a:r>
              <a:rPr lang="en-US" altLang="zh-CN" sz="1400" dirty="0">
                <a:sym typeface="+mn-ea"/>
              </a:rPr>
              <a:t>python</a:t>
            </a:r>
            <a:r>
              <a:rPr lang="zh-CN" altLang="en-US" sz="1400" dirty="0">
                <a:sym typeface="+mn-ea"/>
              </a:rPr>
              <a:t>做科学计算，</a:t>
            </a:r>
            <a:r>
              <a:rPr lang="zh-CN" altLang="en-US" sz="1400" u="sng" dirty="0">
                <a:solidFill>
                  <a:schemeClr val="tx2"/>
                </a:solidFill>
                <a:sym typeface="+mn-ea"/>
              </a:rPr>
              <a:t>http://old.sebug.net/paper/books/scipydoc/frequency_process.html</a:t>
            </a:r>
            <a:endParaRPr lang="zh-CN" altLang="en-US" sz="1400" u="sng" dirty="0">
              <a:solidFill>
                <a:schemeClr val="tx2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3. </a:t>
            </a:r>
            <a:r>
              <a:rPr lang="zh-CN" altLang="en-US" sz="1400" dirty="0">
                <a:sym typeface="+mn-ea"/>
              </a:rPr>
              <a:t>关于</a:t>
            </a:r>
            <a:r>
              <a:rPr lang="en-US" altLang="zh-CN" sz="1400" dirty="0">
                <a:sym typeface="+mn-ea"/>
              </a:rPr>
              <a:t>python</a:t>
            </a:r>
            <a:r>
              <a:rPr lang="zh-CN" altLang="en-US" sz="1400" dirty="0">
                <a:sym typeface="+mn-ea"/>
              </a:rPr>
              <a:t>插值，</a:t>
            </a:r>
            <a:r>
              <a:rPr lang="zh-CN" altLang="en-US" sz="1400" u="sng" dirty="0">
                <a:solidFill>
                  <a:schemeClr val="tx2"/>
                </a:solidFill>
                <a:sym typeface="+mn-ea"/>
              </a:rPr>
              <a:t>http://blog.sina.com.cn/s/blog_5ea41d19010127s3.html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4. File: Fourier series and transform.gif - Wikipedia</a:t>
            </a:r>
            <a:r>
              <a:rPr lang="zh-CN" altLang="en-US" sz="1400" dirty="0"/>
              <a:t>，</a:t>
            </a:r>
            <a:r>
              <a:rPr lang="zh-CN" altLang="en-US" sz="1400" u="sng" dirty="0">
                <a:solidFill>
                  <a:schemeClr val="tx2"/>
                </a:solidFill>
              </a:rPr>
              <a:t>https://en.wikipedia.org/wiki/File:Fourier_series_and_transform.gif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傅立叶分析</a:t>
            </a:r>
          </a:p>
        </p:txBody>
      </p:sp>
      <p:sp>
        <p:nvSpPr>
          <p:cNvPr id="7172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8072438" cy="4862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傅立叶级数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结合欧拉公式，有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其中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    一般为复数，表示各频率分量的幅度和相位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                                    是一组正交基，它们张成了一个无穷维的空间，周期函数可以看作空间向量，傅立叶级数可以看作它向这组正交基投影。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74520" y="1995170"/>
          <a:ext cx="553275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r:id="rId6" imgW="2540000" imgH="444500" progId="Equation.KSEE3">
                  <p:embed/>
                </p:oleObj>
              </mc:Choice>
              <mc:Fallback>
                <p:oleObj r:id="rId6" imgW="2540000" imgH="4445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4520" y="1995170"/>
                        <a:ext cx="5532755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74520" y="2963545"/>
          <a:ext cx="3097530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r:id="rId8" imgW="1485900" imgH="393700" progId="Equation.KSEE3">
                  <p:embed/>
                </p:oleObj>
              </mc:Choice>
              <mc:Fallback>
                <p:oleObj r:id="rId8" imgW="1485900" imgH="3937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4520" y="2963545"/>
                        <a:ext cx="3097530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8720" y="3649345"/>
          <a:ext cx="465455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r:id="rId10" imgW="203200" imgH="228600" progId="Equation.KSEE3">
                  <p:embed/>
                </p:oleObj>
              </mc:Choice>
              <mc:Fallback>
                <p:oleObj r:id="rId10" imgW="203200" imgH="2286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8720" y="3649345"/>
                        <a:ext cx="465455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03655" y="4036695"/>
          <a:ext cx="281114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r:id="rId12" imgW="1524000" imgH="330200" progId="Equation.KSEE3">
                  <p:embed/>
                </p:oleObj>
              </mc:Choice>
              <mc:Fallback>
                <p:oleObj r:id="rId12" imgW="1524000" imgH="330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03655" y="4036695"/>
                        <a:ext cx="281114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完成对正弦波的采样和重构，验证采样定律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设置信号发生器输出</a:t>
            </a:r>
            <a:r>
              <a:rPr lang="en-US" altLang="zh-CN" sz="2400" dirty="0"/>
              <a:t>0-3.3V</a:t>
            </a:r>
            <a:r>
              <a:rPr lang="zh-CN" altLang="en-US" sz="2400" dirty="0"/>
              <a:t>之间不同频率的正弦波，进行定时采样并通过</a:t>
            </a:r>
            <a:r>
              <a:rPr lang="en-US" altLang="zh-CN" sz="2400" dirty="0"/>
              <a:t>DAC</a:t>
            </a:r>
            <a:r>
              <a:rPr lang="zh-CN" altLang="en-US" sz="2400" dirty="0"/>
              <a:t>描绘出波形，验证采样定律，观察欠采样时的混叠现象。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完成对正弦波的滤波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设置信号发生器输出</a:t>
            </a:r>
            <a:r>
              <a:rPr lang="en-US" altLang="zh-CN" sz="2400" dirty="0"/>
              <a:t>0-3.3V</a:t>
            </a:r>
            <a:r>
              <a:rPr lang="zh-CN" altLang="en-US" sz="2400" dirty="0"/>
              <a:t>之间不同频率的正弦波，进行定时采样，在频域上滤波后输出，通过</a:t>
            </a:r>
            <a:r>
              <a:rPr lang="en-US" altLang="zh-CN" sz="2400" dirty="0"/>
              <a:t>DAC</a:t>
            </a:r>
            <a:r>
              <a:rPr lang="zh-CN" altLang="en-US" sz="2400" dirty="0"/>
              <a:t>描绘出波形，观察频域滤波的效果。</a:t>
            </a:r>
          </a:p>
          <a:p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497359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请根据课件</a:t>
            </a:r>
            <a:r>
              <a:rPr lang="en-US" altLang="zh-CN" dirty="0"/>
              <a:t>5-8</a:t>
            </a:r>
            <a:r>
              <a:rPr lang="zh-CN" altLang="en-US" dirty="0"/>
              <a:t>的内容，</a:t>
            </a:r>
            <a:r>
              <a:rPr lang="zh-CN" altLang="en-US" b="1" dirty="0">
                <a:solidFill>
                  <a:srgbClr val="FF0000"/>
                </a:solidFill>
              </a:rPr>
              <a:t>每个组</a:t>
            </a:r>
            <a:r>
              <a:rPr lang="zh-CN" altLang="en-US" dirty="0"/>
              <a:t>撰写一份实验报告，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</a:t>
            </a:r>
            <a:r>
              <a:rPr lang="en-US" altLang="zh-CN" dirty="0"/>
              <a:t>23:59</a:t>
            </a:r>
            <a:r>
              <a:rPr lang="zh-CN" altLang="en-US" dirty="0"/>
              <a:t>之前提交到</a:t>
            </a:r>
            <a:r>
              <a:rPr lang="en-US" altLang="zh-CN" dirty="0" err="1"/>
              <a:t>Elearning</a:t>
            </a:r>
            <a:r>
              <a:rPr lang="zh-CN" altLang="en-US" dirty="0"/>
              <a:t>系统</a:t>
            </a:r>
            <a:r>
              <a:rPr lang="en-US" altLang="zh-CN" dirty="0"/>
              <a:t>01-05</a:t>
            </a:r>
            <a:r>
              <a:rPr lang="zh-CN" altLang="en-US" dirty="0"/>
              <a:t>班级上。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实验报告</a:t>
            </a:r>
            <a:endParaRPr lang="en-US" altLang="zh-CN" dirty="0"/>
          </a:p>
          <a:p>
            <a:pPr lvl="1"/>
            <a:r>
              <a:rPr lang="zh-CN" altLang="en-US" dirty="0"/>
              <a:t>实验目的</a:t>
            </a:r>
            <a:endParaRPr lang="en-US" altLang="zh-CN" dirty="0"/>
          </a:p>
          <a:p>
            <a:pPr lvl="1"/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zh-CN" altLang="en-US" dirty="0"/>
              <a:t>理论与实践</a:t>
            </a:r>
            <a:endParaRPr lang="en-US" altLang="zh-CN" dirty="0"/>
          </a:p>
          <a:p>
            <a:pPr lvl="1"/>
            <a:r>
              <a:rPr lang="zh-CN" altLang="en-US" dirty="0"/>
              <a:t>过程记录与结果分析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/>
              <a:t>家庭作业</a:t>
            </a:r>
          </a:p>
        </p:txBody>
      </p:sp>
    </p:spTree>
    <p:extLst>
      <p:ext uri="{BB962C8B-B14F-4D97-AF65-F5344CB8AC3E}">
        <p14:creationId xmlns:p14="http://schemas.microsoft.com/office/powerpoint/2010/main" val="740944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本课件由以下同学协助编写</a:t>
            </a:r>
            <a:endParaRPr lang="en-US" altLang="zh-CN" dirty="0"/>
          </a:p>
          <a:p>
            <a:pPr lvl="1"/>
            <a:r>
              <a:rPr lang="zh-CN" altLang="en-US" dirty="0"/>
              <a:t>方安然</a:t>
            </a:r>
            <a:r>
              <a:rPr lang="en-US" altLang="zh-CN" dirty="0"/>
              <a:t>(14307130370)</a:t>
            </a:r>
          </a:p>
        </p:txBody>
      </p:sp>
      <p:sp>
        <p:nvSpPr>
          <p:cNvPr id="49155" name="标题 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致谢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862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傅立叶级数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以方波信号为例。时域：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频域：</a:t>
            </a:r>
          </a:p>
        </p:txBody>
      </p:sp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pPr>
              <a:buClr>
                <a:srgbClr val="CC9900"/>
              </a:buClr>
            </a:pPr>
            <a:r>
              <a:rPr lang="zh-CN" altLang="en-US" dirty="0"/>
              <a:t>傅立叶分析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2136140"/>
            <a:ext cx="3587750" cy="1598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3877945"/>
            <a:ext cx="4104640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505825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离散傅立叶变换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经过采样的信号是离散的，不妨将有限长的离散信号进行周期延拓，即看作这一信号在时间域上不断重复，使该信号成为周期函数，这样就可以利用前面的结论。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这一函数所在空间的正交基   </a:t>
            </a:r>
            <a:r>
              <a:rPr kumimoji="0" lang="en-US" altLang="zh-CN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i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也要离散化。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所以可以通过乘一个矩阵来完成从时间域到频率域的投影。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例如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其中</a:t>
            </a:r>
            <a:endParaRPr kumimoji="0" lang="en-US" altLang="zh-CN" b="0" i="0" u="none" strike="noStrike" kern="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傅立叶分析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29125" y="2838450"/>
          <a:ext cx="2857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r:id="rId3" imgW="165100" imgH="203200" progId="Equation.KSEE3">
                  <p:embed/>
                </p:oleObj>
              </mc:Choice>
              <mc:Fallback>
                <p:oleObj r:id="rId3" imgW="1651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9125" y="2838450"/>
                        <a:ext cx="2857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14850" y="2870200"/>
          <a:ext cx="114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r:id="rId5" imgW="114300" imgH="1117600" progId="Equation.KSEE3">
                  <p:embed/>
                </p:oleObj>
              </mc:Choice>
              <mc:Fallback>
                <p:oleObj r:id="rId5" imgW="114300" imgH="1117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2870200"/>
                        <a:ext cx="1143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14850" y="2870200"/>
          <a:ext cx="114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r:id="rId7" imgW="114300" imgH="1117600" progId="Equation.KSEE3">
                  <p:embed/>
                </p:oleObj>
              </mc:Choice>
              <mc:Fallback>
                <p:oleObj r:id="rId7" imgW="114300" imgH="1117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2870200"/>
                        <a:ext cx="1143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54848" y="3762375"/>
          <a:ext cx="5235575" cy="181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r:id="rId8" imgW="2717800" imgH="939800" progId="Equation.KSEE3">
                  <p:embed/>
                </p:oleObj>
              </mc:Choice>
              <mc:Fallback>
                <p:oleObj r:id="rId8" imgW="2717800" imgH="9398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4848" y="3762375"/>
                        <a:ext cx="5235575" cy="181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61490" y="5469255"/>
          <a:ext cx="156337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r:id="rId10" imgW="698500" imgH="342900" progId="Equation.KSEE3">
                  <p:embed/>
                </p:oleObj>
              </mc:Choice>
              <mc:Fallback>
                <p:oleObj r:id="rId10" imgW="698500" imgH="342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61490" y="5469255"/>
                        <a:ext cx="156337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505825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在进行模拟/数字信号的转换过程中，当采样频率    大于信号中最高频率    的2倍时(              )，采样之后的数字信号完整地保留了原始信号中的信息。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      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称为奈奎斯特频率。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任何信号都可以看作正弦波的叠加。确定一个正弦波的振幅、频率和相位信息至少需要不全为零的</a:t>
            </a: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个点。只要采样频率    大于最高频率    的</a:t>
            </a: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倍，就可以使各个频率的每个周期上至少有不全为零的</a:t>
            </a: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个点被采到，所以采样之后的数字信号完整地保留了原始信号中的信息。</a:t>
            </a:r>
            <a:endParaRPr kumimoji="0" lang="zh-CN" altLang="en-US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4170" marR="0" lvl="1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229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抽样定理</a:t>
            </a: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991350" y="981075"/>
          <a:ext cx="387350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r:id="rId3" imgW="190500" imgH="228600" progId="Equation.KSEE3">
                  <p:embed/>
                </p:oleObj>
              </mc:Choice>
              <mc:Fallback>
                <p:oleObj r:id="rId3" imgW="1905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1350" y="981075"/>
                        <a:ext cx="387350" cy="46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884228"/>
              </p:ext>
            </p:extLst>
          </p:nvPr>
        </p:nvGraphicFramePr>
        <p:xfrm>
          <a:off x="2432008" y="1422446"/>
          <a:ext cx="37338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r:id="rId5" imgW="190500" imgH="228600" progId="Equation.KSEE3">
                  <p:embed/>
                </p:oleObj>
              </mc:Choice>
              <mc:Fallback>
                <p:oleObj r:id="rId5" imgW="1905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2008" y="1422446"/>
                        <a:ext cx="373380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1723" y="2320925"/>
          <a:ext cx="548005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r:id="rId7" imgW="279400" imgH="228600" progId="Equation.KSEE3">
                  <p:embed/>
                </p:oleObj>
              </mc:Choice>
              <mc:Fallback>
                <p:oleObj r:id="rId7" imgW="2794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1723" y="2320925"/>
                        <a:ext cx="548005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557726"/>
              </p:ext>
            </p:extLst>
          </p:nvPr>
        </p:nvGraphicFramePr>
        <p:xfrm>
          <a:off x="3851920" y="1430655"/>
          <a:ext cx="114554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r:id="rId9" imgW="584200" imgH="228600" progId="Equation.KSEE3">
                  <p:embed/>
                </p:oleObj>
              </mc:Choice>
              <mc:Fallback>
                <p:oleObj r:id="rId9" imgW="5842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1920" y="1430655"/>
                        <a:ext cx="1145540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71180" y="3195955"/>
          <a:ext cx="387350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r:id="rId11" imgW="190500" imgH="228600" progId="Equation.KSEE3">
                  <p:embed/>
                </p:oleObj>
              </mc:Choice>
              <mc:Fallback>
                <p:oleObj r:id="rId11" imgW="1905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1180" y="3195955"/>
                        <a:ext cx="387350" cy="46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22245" y="3574415"/>
          <a:ext cx="37338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r:id="rId12" imgW="190500" imgH="228600" progId="Equation.KSEE3">
                  <p:embed/>
                </p:oleObj>
              </mc:Choice>
              <mc:Fallback>
                <p:oleObj r:id="rId12" imgW="1905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245" y="3574415"/>
                        <a:ext cx="373380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如果采样频率低于奈奎斯特频率，称为欠采样，将导致频谱混叠，造成信号失真。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如图，欠采样时恢复出来的信号不是原始信号，而是一个不真实的低频信号：</a:t>
            </a:r>
          </a:p>
          <a:p>
            <a:pPr marL="344170" marR="0" lvl="1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4170" marR="0" lvl="1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抽样定理</a:t>
            </a:r>
          </a:p>
        </p:txBody>
      </p:sp>
      <p:pic>
        <p:nvPicPr>
          <p:cNvPr id="5" name="Picture 6" descr="采样与混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9712" y="2708920"/>
            <a:ext cx="5403850" cy="36020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84370" y="2306320"/>
            <a:ext cx="39973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用到前面的信号采样函数和</a:t>
            </a:r>
            <a:r>
              <a:rPr lang="en-US" altLang="zh-CN" sz="2000"/>
              <a:t>AD</a:t>
            </a:r>
            <a:r>
              <a:rPr lang="zh-CN" altLang="en-US" sz="2000"/>
              <a:t>转换模块</a:t>
            </a:r>
            <a:r>
              <a:rPr lang="en-US" altLang="zh-CN" sz="2000"/>
              <a:t>ADC0832</a:t>
            </a: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取</a:t>
            </a:r>
            <a:r>
              <a:rPr lang="en-US" altLang="zh-CN" sz="2000"/>
              <a:t>256</a:t>
            </a:r>
            <a:r>
              <a:rPr lang="zh-CN" altLang="en-US" sz="2000"/>
              <a:t>点数据做</a:t>
            </a:r>
            <a:r>
              <a:rPr lang="en-US" altLang="zh-CN" sz="2000"/>
              <a:t>FFT</a:t>
            </a:r>
            <a:r>
              <a:rPr lang="zh-CN" altLang="en-US" sz="2000"/>
              <a:t>（快速傅立叶变换，离散傅里叶变换的一种高效算法，数据长度为</a:t>
            </a:r>
            <a:r>
              <a:rPr lang="en-US" altLang="zh-CN" sz="2000"/>
              <a:t>2</a:t>
            </a:r>
            <a:r>
              <a:rPr lang="zh-CN" altLang="en-US" sz="2000"/>
              <a:t>的幂时效果最佳），实测得采样频率大约是</a:t>
            </a:r>
            <a:r>
              <a:rPr lang="en-US" altLang="zh-CN" sz="2000"/>
              <a:t>3.7kHz</a:t>
            </a:r>
            <a:r>
              <a:rPr lang="zh-CN" altLang="en-US" sz="200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35" y="3145155"/>
            <a:ext cx="2106930" cy="5676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35" y="1125855"/>
            <a:ext cx="4030345" cy="1111250"/>
          </a:xfrm>
          <a:prstGeom prst="rect">
            <a:avLst/>
          </a:prstGeom>
        </p:spPr>
      </p:pic>
      <p:pic>
        <p:nvPicPr>
          <p:cNvPr id="7" name="图片 6" descr="电路图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36320"/>
            <a:ext cx="3994785" cy="4950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753</TotalTime>
  <Words>1677</Words>
  <Application>Microsoft Office PowerPoint</Application>
  <PresentationFormat>全屏显示(4:3)</PresentationFormat>
  <Paragraphs>195</Paragraphs>
  <Slides>42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宋体</vt:lpstr>
      <vt:lpstr>Arial</vt:lpstr>
      <vt:lpstr>Garamond</vt:lpstr>
      <vt:lpstr>Times New Roman</vt:lpstr>
      <vt:lpstr>Wingdings</vt:lpstr>
      <vt:lpstr>Edge</vt:lpstr>
      <vt:lpstr>Equation.KSEE3</vt:lpstr>
      <vt:lpstr>信号分析与处理  </vt:lpstr>
      <vt:lpstr>实验目的</vt:lpstr>
      <vt:lpstr>傅立叶分析</vt:lpstr>
      <vt:lpstr>傅立叶分析</vt:lpstr>
      <vt:lpstr>傅立叶分析</vt:lpstr>
      <vt:lpstr>傅立叶分析</vt:lpstr>
      <vt:lpstr>抽样定理</vt:lpstr>
      <vt:lpstr>抽样定理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模拟量与数字量</vt:lpstr>
      <vt:lpstr>数模转换器DAC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树莓派实现滤波</vt:lpstr>
      <vt:lpstr>树莓派实现滤波</vt:lpstr>
      <vt:lpstr>树莓派实现滤波</vt:lpstr>
      <vt:lpstr>树莓派实现滤波</vt:lpstr>
      <vt:lpstr>树莓派实现滤波</vt:lpstr>
      <vt:lpstr>树莓派实现滤波</vt:lpstr>
      <vt:lpstr>树莓派实现滤波</vt:lpstr>
      <vt:lpstr>树莓派实现滤波</vt:lpstr>
      <vt:lpstr>文件列表</vt:lpstr>
      <vt:lpstr>参考资料</vt:lpstr>
      <vt:lpstr>实验内容</vt:lpstr>
      <vt:lpstr>家庭作业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</dc:creator>
  <cp:lastModifiedBy>Feng</cp:lastModifiedBy>
  <cp:revision>688</cp:revision>
  <dcterms:created xsi:type="dcterms:W3CDTF">2017-11-05T16:04:00Z</dcterms:created>
  <dcterms:modified xsi:type="dcterms:W3CDTF">2020-05-30T06:01:44Z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